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7" r:id="rId5"/>
    <p:sldId id="278" r:id="rId6"/>
    <p:sldId id="281" r:id="rId7"/>
    <p:sldId id="282" r:id="rId8"/>
    <p:sldId id="283" r:id="rId9"/>
    <p:sldId id="284" r:id="rId10"/>
    <p:sldId id="285" r:id="rId11"/>
    <p:sldId id="293" r:id="rId12"/>
    <p:sldId id="286" r:id="rId13"/>
    <p:sldId id="287" r:id="rId14"/>
    <p:sldId id="288" r:id="rId15"/>
    <p:sldId id="289" r:id="rId16"/>
    <p:sldId id="290" r:id="rId17"/>
    <p:sldId id="291" r:id="rId18"/>
    <p:sldId id="292" r:id="rId1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62F7B2-003C-43C8-A9E4-3A92FA3B6E12}" v="2" dt="2021-07-01T11:27:16.2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3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9D700-E192-4C22-AF04-18A01A819F16}" type="datetimeFigureOut">
              <a:rPr lang="sv-SE" smtClean="0"/>
              <a:t>2022-12-27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BE069-1C54-4FEC-9616-930DE32A2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1139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16F22A-5ED5-47B9-8207-831AFE338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B207ED8-868D-4405-AA39-9E17FE593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03C8D40-A3E8-49B3-A780-77D670497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4D1-BD85-42E0-87B9-DD9A00963E34}" type="datetime1">
              <a:rPr lang="sv-SE" smtClean="0"/>
              <a:t>2022-12-27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F9762E-392D-44E7-AA32-C10C781EC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78873BA-55FF-4CE0-BE91-48EF6A062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E4D92-FFBA-4DDF-9EA1-51A756DCF7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7764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F67804-966D-4EE3-A9CF-F86BC01F0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3227363-BD1E-4178-866C-19E492FCC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384FD21-5BEE-48A3-A3EC-C55998DCD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AC4A-104F-4307-A3D0-EED62D787049}" type="datetime1">
              <a:rPr lang="sv-SE" smtClean="0"/>
              <a:t>2022-12-27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B823FF2-6BDB-479B-BF96-C725737FF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14CAC2-335A-4678-BE55-5D7A97740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E4D92-FFBA-4DDF-9EA1-51A756DCF7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9748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3944874-B433-4C2F-A400-E1DB7F52C3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0B609E1-5B29-4BB9-B759-E027961CDD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84F8E80-B79E-4146-BE63-D4E635826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B8710-052F-4A5B-8F25-2E1D681501CD}" type="datetime1">
              <a:rPr lang="sv-SE" smtClean="0"/>
              <a:t>2022-12-27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92372B4-D99C-42B6-92F4-659635A3D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634149-D242-4100-980D-ACE07F309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E4D92-FFBA-4DDF-9EA1-51A756DCF7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878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82A57F-EE7D-4C73-B140-4D506D93D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CAC9B51-7B4C-4ABF-858C-136E896C1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57E9D46-3088-4FB9-8B49-C2D02B082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A028-D630-415C-93BC-68EF6B13B29F}" type="datetime1">
              <a:rPr lang="sv-SE" smtClean="0"/>
              <a:t>2022-12-27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89D72A3-F2C9-425C-A884-EC33DC7B4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0C37127-13F8-4F2A-91B7-07BF80447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E4D92-FFBA-4DDF-9EA1-51A756DCF7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1392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F61CD7-A802-424E-B690-0EE8AC6FF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F7C637F-62D1-4239-BC81-0E702A3F4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3CB4F7-75B7-46B8-AB4D-0E05FC730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48D4D-D5F9-4726-934B-0F7C5098CF62}" type="datetime1">
              <a:rPr lang="sv-SE" smtClean="0"/>
              <a:t>2022-12-27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4094C5E-42F6-4FF0-9395-15D86DEBE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6DB88D8-1D9B-4B8B-A965-80B4FB8B4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E4D92-FFBA-4DDF-9EA1-51A756DCF7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296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8733BF-E7C2-45C4-86AB-4BA04DFCC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E5D9908-5AB6-4F0A-8CBD-6EBF1FA61F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3878259-7E87-47A1-9FE6-DEEFD1233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7775D4D-541B-445B-A74A-D5A811571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1614-C812-4C72-B976-B812476A7B00}" type="datetime1">
              <a:rPr lang="sv-SE" smtClean="0"/>
              <a:t>2022-12-27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E3EF00E-9FE8-451B-ACA6-8F0102196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94224FE-096A-4C8C-B6F8-F36D1BF9D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E4D92-FFBA-4DDF-9EA1-51A756DCF7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141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250BA6-7EA9-473A-AABA-27137AC0A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9DE343E-0B1F-4409-A988-5F0EF2B1A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702F28D-609B-464F-BA1A-B35332977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312EF6D-7A29-471A-92FA-14FF7B5A43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0728547-F40A-470C-AA9C-22544C40E5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3D477E6-78BB-4642-9DBC-A1812C793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C451-9D18-4046-A562-968268977444}" type="datetime1">
              <a:rPr lang="sv-SE" smtClean="0"/>
              <a:t>2022-12-27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561DC26-8CBA-4A68-8557-336CE59BB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1EAE0E2-2443-4511-A345-517A0976C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E4D92-FFBA-4DDF-9EA1-51A756DCF7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764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5630C6-4610-4014-A2DA-6AB282980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3630757-7CFF-44BE-95C6-D5F810702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F47A-10A7-4634-9D26-0DF1A7320D84}" type="datetime1">
              <a:rPr lang="sv-SE" smtClean="0"/>
              <a:t>2022-12-27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6C86D0E-6D49-4FD3-B7B7-497354E52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0B6CB21-6315-43E6-A71C-D6D5AD932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E4D92-FFBA-4DDF-9EA1-51A756DCF7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9709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55DAB95-9B12-4768-90D0-7751B5193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08DF-1AB8-47E7-A3D1-9CC28CAFD2C9}" type="datetime1">
              <a:rPr lang="sv-SE" smtClean="0"/>
              <a:t>2022-12-27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5FC2E42-24FE-49BC-BFCE-0D764349D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5BB2419-48D3-409A-A63D-B89E3A74D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E4D92-FFBA-4DDF-9EA1-51A756DCF7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052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2D118D-B2BE-4F20-A77F-E8E465F5E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A82056-D442-48FA-9D83-EEBA3C049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FDFD07B-1006-4FD5-9856-A9B232617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C93F50B-08A2-4497-BDED-53CBB0F3A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A24C-AAAA-4EEF-8A1D-DA45033CC024}" type="datetime1">
              <a:rPr lang="sv-SE" smtClean="0"/>
              <a:t>2022-12-27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69409C5-0170-418C-BFA2-8669E16B3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6B5F907-0E5C-4D20-9D0D-75DAB8DDB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E4D92-FFBA-4DDF-9EA1-51A756DCF7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9268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2AAC2E-53BF-482C-A08A-2F7746B98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757533F-BE3D-49E2-BFB3-13CA149A3A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92EC4A4-B5C8-455E-9D60-1F75F6B21C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56B51E9-3ADA-4B8F-8D9F-AE37DB472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057A-A9AD-475F-A924-CC7BFD2E268F}" type="datetime1">
              <a:rPr lang="sv-SE" smtClean="0"/>
              <a:t>2022-12-27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2BFAEFF-7898-4681-ABB1-1560D76CB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FFA8ED-F3A9-4ECC-BCB2-662A76B8C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E4D92-FFBA-4DDF-9EA1-51A756DCF7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479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0FC6882-203A-4990-89A5-39141E2F6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27F8B50-ED89-4F48-8F61-853F7E116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FFA46A-984B-49BD-9E00-4795B47FB7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873CB-9E07-41E3-ADCF-9DFCBD479FFA}" type="datetime1">
              <a:rPr lang="sv-SE" smtClean="0"/>
              <a:t>2022-12-27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42F7CBE-BFC5-4809-B877-A1760507E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37BD0A-FAC7-4137-BE03-0407896392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E4D92-FFBA-4DDF-9EA1-51A756DCF7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08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3FF7BBB4-E12E-438A-862D-CDED890B4558}"/>
              </a:ext>
            </a:extLst>
          </p:cNvPr>
          <p:cNvSpPr txBox="1"/>
          <p:nvPr/>
        </p:nvSpPr>
        <p:spPr>
          <a:xfrm>
            <a:off x="2484120" y="1700414"/>
            <a:ext cx="7162799" cy="329320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sv-SE" sz="4800" b="1" dirty="0">
                <a:latin typeface="Arial"/>
                <a:cs typeface="Arial"/>
              </a:rPr>
              <a:t>INFORMATIONSMÖTE</a:t>
            </a:r>
            <a:endParaRPr lang="sv-SE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sz="3200" b="1" dirty="0">
                <a:latin typeface="Arial"/>
                <a:cs typeface="Arial"/>
              </a:rPr>
              <a:t>VÅRDNADSHAVARE</a:t>
            </a:r>
            <a:endParaRPr lang="sv-S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</a:t>
            </a:r>
            <a:r>
              <a:rPr lang="sv-SE" sz="4800" b="1" dirty="0">
                <a:latin typeface="Arial" panose="020B0604020202020204" pitchFamily="34" charset="0"/>
                <a:cs typeface="Arial" panose="020B0604020202020204" pitchFamily="34" charset="0"/>
              </a:rPr>
              <a:t>Föreningens vision</a:t>
            </a:r>
            <a:r>
              <a:rPr lang="sv-SE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</a:t>
            </a:r>
            <a:endParaRPr lang="sv-SE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v-SE" sz="4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0690B736-9FF2-4D30-AA04-3B4635A28E17}"/>
              </a:ext>
            </a:extLst>
          </p:cNvPr>
          <p:cNvSpPr txBox="1"/>
          <p:nvPr/>
        </p:nvSpPr>
        <p:spPr>
          <a:xfrm>
            <a:off x="4762500" y="411480"/>
            <a:ext cx="3009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/>
              <a:t>FÖRENINGENS LOGOTYPE BÖR FINNAS MED I PRESENTATIONEN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AAF9504F-A2C3-49EE-8E22-D7E055980B18}"/>
              </a:ext>
            </a:extLst>
          </p:cNvPr>
          <p:cNvSpPr txBox="1"/>
          <p:nvPr/>
        </p:nvSpPr>
        <p:spPr>
          <a:xfrm>
            <a:off x="811658" y="5989834"/>
            <a:ext cx="26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Version 20200909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101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3FF7BBB4-E12E-438A-862D-CDED890B4558}"/>
              </a:ext>
            </a:extLst>
          </p:cNvPr>
          <p:cNvSpPr txBox="1"/>
          <p:nvPr/>
        </p:nvSpPr>
        <p:spPr>
          <a:xfrm>
            <a:off x="1409700" y="626269"/>
            <a:ext cx="9372600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3600" b="1">
                <a:latin typeface="Arial" panose="020B0604020202020204" pitchFamily="34" charset="0"/>
                <a:cs typeface="Arial" panose="020B0604020202020204" pitchFamily="34" charset="0"/>
              </a:rPr>
              <a:t>SKADA</a:t>
            </a:r>
          </a:p>
          <a:p>
            <a:endParaRPr lang="sv-SE" sz="2800"/>
          </a:p>
          <a:p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 Det är skillnad </a:t>
            </a:r>
            <a:r>
              <a:rPr lang="sv-SE" sz="2400">
                <a:latin typeface="Arial" panose="020B0604020202020204" pitchFamily="34" charset="0"/>
                <a:cs typeface="Arial" panose="020B0604020202020204" pitchFamily="34" charset="0"/>
              </a:rPr>
              <a:t>mellan att ha ont och att vara skadad: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sv-SE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>
                <a:latin typeface="Arial" panose="020B0604020202020204" pitchFamily="34" charset="0"/>
                <a:cs typeface="Arial" panose="020B0604020202020204" pitchFamily="34" charset="0"/>
              </a:rPr>
              <a:t>Vanligt ”ont” som går att träna med: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2400" err="1">
                <a:latin typeface="Arial" panose="020B0604020202020204" pitchFamily="34" charset="0"/>
                <a:cs typeface="Arial" panose="020B0604020202020204" pitchFamily="34" charset="0"/>
              </a:rPr>
              <a:t>Schlatter</a:t>
            </a:r>
            <a:r>
              <a:rPr lang="sv-SE" sz="2400">
                <a:latin typeface="Arial" panose="020B0604020202020204" pitchFamily="34" charset="0"/>
                <a:cs typeface="Arial" panose="020B0604020202020204" pitchFamily="34" charset="0"/>
              </a:rPr>
              <a:t> (finns skydd och tejpning som kan avlasta)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2400" err="1">
                <a:latin typeface="Arial" panose="020B0604020202020204" pitchFamily="34" charset="0"/>
                <a:cs typeface="Arial" panose="020B0604020202020204" pitchFamily="34" charset="0"/>
              </a:rPr>
              <a:t>Severs</a:t>
            </a:r>
            <a:r>
              <a:rPr lang="sv-SE" sz="2400">
                <a:latin typeface="Arial" panose="020B0604020202020204" pitchFamily="34" charset="0"/>
                <a:cs typeface="Arial" panose="020B0604020202020204" pitchFamily="34" charset="0"/>
              </a:rPr>
              <a:t> skada (</a:t>
            </a:r>
            <a:r>
              <a:rPr lang="sv-SE" sz="2400" err="1">
                <a:latin typeface="Arial" panose="020B0604020202020204" pitchFamily="34" charset="0"/>
                <a:cs typeface="Arial" panose="020B0604020202020204" pitchFamily="34" charset="0"/>
              </a:rPr>
              <a:t>hälkopp</a:t>
            </a:r>
            <a:r>
              <a:rPr lang="sv-SE" sz="2400">
                <a:latin typeface="Arial" panose="020B0604020202020204" pitchFamily="34" charset="0"/>
                <a:cs typeface="Arial" panose="020B0604020202020204" pitchFamily="34" charset="0"/>
              </a:rPr>
              <a:t> hjälper ofta)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2400">
                <a:latin typeface="Arial" panose="020B0604020202020204" pitchFamily="34" charset="0"/>
                <a:cs typeface="Arial" panose="020B0604020202020204" pitchFamily="34" charset="0"/>
              </a:rPr>
              <a:t>Växtvärk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2400">
                <a:latin typeface="Arial" panose="020B0604020202020204" pitchFamily="34" charset="0"/>
                <a:cs typeface="Arial" panose="020B0604020202020204" pitchFamily="34" charset="0"/>
              </a:rPr>
              <a:t>Mensvärk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2400">
                <a:latin typeface="Arial" panose="020B0604020202020204" pitchFamily="34" charset="0"/>
                <a:cs typeface="Arial" panose="020B0604020202020204" pitchFamily="34" charset="0"/>
              </a:rPr>
              <a:t>Träningsvärk</a:t>
            </a:r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</a:t>
            </a:r>
            <a:endParaRPr lang="sv-SE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sv-SE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v-SE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123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3FF7BBB4-E12E-438A-862D-CDED890B4558}"/>
              </a:ext>
            </a:extLst>
          </p:cNvPr>
          <p:cNvSpPr txBox="1"/>
          <p:nvPr/>
        </p:nvSpPr>
        <p:spPr>
          <a:xfrm>
            <a:off x="1409700" y="626269"/>
            <a:ext cx="93726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3600" b="1">
                <a:latin typeface="Arial" panose="020B0604020202020204" pitchFamily="34" charset="0"/>
                <a:cs typeface="Arial" panose="020B0604020202020204" pitchFamily="34" charset="0"/>
              </a:rPr>
              <a:t>MATCHER</a:t>
            </a:r>
          </a:p>
          <a:p>
            <a:endParaRPr lang="sv-SE" sz="2800"/>
          </a:p>
          <a:p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 </a:t>
            </a:r>
            <a:r>
              <a:rPr lang="sv-SE" sz="2400">
                <a:latin typeface="Arial" panose="020B0604020202020204" pitchFamily="34" charset="0"/>
                <a:cs typeface="Arial" panose="020B0604020202020204" pitchFamily="34" charset="0"/>
              </a:rPr>
              <a:t>T ex reglerad speltid, spelschema, samåkning, kallelser</a:t>
            </a:r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</a:t>
            </a:r>
            <a:endParaRPr lang="sv-SE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sv-SE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v-SE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132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3FF7BBB4-E12E-438A-862D-CDED890B4558}"/>
              </a:ext>
            </a:extLst>
          </p:cNvPr>
          <p:cNvSpPr txBox="1"/>
          <p:nvPr/>
        </p:nvSpPr>
        <p:spPr>
          <a:xfrm>
            <a:off x="1409700" y="626269"/>
            <a:ext cx="9372600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3600" b="1">
                <a:latin typeface="Arial" panose="020B0604020202020204" pitchFamily="34" charset="0"/>
                <a:cs typeface="Arial" panose="020B0604020202020204" pitchFamily="34" charset="0"/>
              </a:rPr>
              <a:t>CUPER/TURNERINGAR/LÄGER</a:t>
            </a:r>
          </a:p>
          <a:p>
            <a:endParaRPr lang="sv-SE" sz="2800"/>
          </a:p>
          <a:p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 </a:t>
            </a:r>
            <a:r>
              <a:rPr lang="sv-SE" sz="2400">
                <a:latin typeface="Arial" panose="020B0604020202020204" pitchFamily="34" charset="0"/>
                <a:cs typeface="Arial" panose="020B0604020202020204" pitchFamily="34" charset="0"/>
              </a:rPr>
              <a:t>T ex vilka cuper som laget önskar anmäla sig till, vilka läger som finns</a:t>
            </a:r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</a:t>
            </a:r>
            <a:endParaRPr lang="sv-SE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sv-SE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v-SE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576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3FF7BBB4-E12E-438A-862D-CDED890B4558}"/>
              </a:ext>
            </a:extLst>
          </p:cNvPr>
          <p:cNvSpPr txBox="1"/>
          <p:nvPr/>
        </p:nvSpPr>
        <p:spPr>
          <a:xfrm>
            <a:off x="1409700" y="626269"/>
            <a:ext cx="9372600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3600" b="1">
                <a:latin typeface="Arial" panose="020B0604020202020204" pitchFamily="34" charset="0"/>
                <a:cs typeface="Arial" panose="020B0604020202020204" pitchFamily="34" charset="0"/>
              </a:rPr>
              <a:t>KOMMUNIKATION INOM LAGET</a:t>
            </a:r>
            <a:endParaRPr lang="sv-SE" sz="2800"/>
          </a:p>
          <a:p>
            <a:endParaRPr lang="sv-SE" sz="24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 </a:t>
            </a:r>
            <a:r>
              <a:rPr lang="sv-SE" sz="2400">
                <a:latin typeface="Arial" panose="020B0604020202020204" pitchFamily="34" charset="0"/>
                <a:cs typeface="Arial" panose="020B0604020202020204" pitchFamily="34" charset="0"/>
              </a:rPr>
              <a:t>T ex kallelser via </a:t>
            </a:r>
            <a:r>
              <a:rPr lang="sv-SE" sz="2400" err="1">
                <a:latin typeface="Arial" panose="020B0604020202020204" pitchFamily="34" charset="0"/>
                <a:cs typeface="Arial" panose="020B0604020202020204" pitchFamily="34" charset="0"/>
              </a:rPr>
              <a:t>SportAdmin</a:t>
            </a:r>
            <a:r>
              <a:rPr lang="sv-SE" sz="2400">
                <a:latin typeface="Arial" panose="020B0604020202020204" pitchFamily="34" charset="0"/>
                <a:cs typeface="Arial" panose="020B0604020202020204" pitchFamily="34" charset="0"/>
              </a:rPr>
              <a:t>, lagchatt, </a:t>
            </a:r>
            <a:r>
              <a:rPr lang="sv-SE" sz="2400" err="1">
                <a:latin typeface="Arial" panose="020B0604020202020204" pitchFamily="34" charset="0"/>
                <a:cs typeface="Arial" panose="020B0604020202020204" pitchFamily="34" charset="0"/>
              </a:rPr>
              <a:t>Instagram</a:t>
            </a:r>
            <a:r>
              <a:rPr lang="sv-SE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40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</a:t>
            </a:r>
            <a:endParaRPr lang="sv-SE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sv-SE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v-SE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02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3FF7BBB4-E12E-438A-862D-CDED890B4558}"/>
              </a:ext>
            </a:extLst>
          </p:cNvPr>
          <p:cNvSpPr txBox="1"/>
          <p:nvPr/>
        </p:nvSpPr>
        <p:spPr>
          <a:xfrm>
            <a:off x="1409700" y="626269"/>
            <a:ext cx="9372600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3600" b="1">
                <a:latin typeface="Arial" panose="020B0604020202020204" pitchFamily="34" charset="0"/>
                <a:cs typeface="Arial" panose="020B0604020202020204" pitchFamily="34" charset="0"/>
              </a:rPr>
              <a:t>ALLA BEHÖVS </a:t>
            </a:r>
            <a:endParaRPr lang="sv-SE" sz="24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endParaRPr lang="sv-SE" sz="24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342900" indent="-342900">
              <a:buFont typeface="Symbol" panose="05050102010706020507" pitchFamily="18" charset="2"/>
              <a:buChar char="["/>
            </a:pPr>
            <a:r>
              <a:rPr lang="sv-SE" sz="2400">
                <a:latin typeface="Arial" panose="020B0604020202020204" pitchFamily="34" charset="0"/>
                <a:cs typeface="Arial" panose="020B0604020202020204" pitchFamily="34" charset="0"/>
              </a:rPr>
              <a:t>Vi är en ideell förening, det betyder att det är vi medlemmar som sköter den. </a:t>
            </a:r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</a:t>
            </a:r>
          </a:p>
          <a:p>
            <a:endParaRPr lang="sv-SE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["/>
            </a:pPr>
            <a:r>
              <a:rPr lang="sv-SE" sz="2400">
                <a:latin typeface="Arial" panose="020B0604020202020204" pitchFamily="34" charset="0"/>
                <a:cs typeface="Arial" panose="020B0604020202020204" pitchFamily="34" charset="0"/>
              </a:rPr>
              <a:t>Fundera över hur du kan bidra till föreningens skötsel. Du kanske vill sitta med i styrelsen? Eller har kontakter eller en yrkesroll som är av värde för föreningen?</a:t>
            </a:r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</a:p>
          <a:p>
            <a:pPr marL="342900" indent="-342900">
              <a:buFont typeface="Symbol" panose="05050102010706020507" pitchFamily="18" charset="2"/>
              <a:buChar char="["/>
            </a:pPr>
            <a:endParaRPr lang="sv-SE" sz="24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342900" indent="-342900">
              <a:buFont typeface="Symbol" panose="05050102010706020507" pitchFamily="18" charset="2"/>
              <a:buChar char="["/>
            </a:pPr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Eller arbetar på ett företag som är intresserade av att bli sponsorer?</a:t>
            </a:r>
            <a:endParaRPr lang="sv-SE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sv-SE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v-SE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332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3FF7BBB4-E12E-438A-862D-CDED890B4558}"/>
              </a:ext>
            </a:extLst>
          </p:cNvPr>
          <p:cNvSpPr txBox="1"/>
          <p:nvPr/>
        </p:nvSpPr>
        <p:spPr>
          <a:xfrm>
            <a:off x="1409700" y="626269"/>
            <a:ext cx="9372600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3600" b="1">
                <a:latin typeface="Arial" panose="020B0604020202020204" pitchFamily="34" charset="0"/>
                <a:cs typeface="Arial" panose="020B0604020202020204" pitchFamily="34" charset="0"/>
              </a:rPr>
              <a:t>KONTAKTUPPGIFTER TILL LEDARNA </a:t>
            </a:r>
            <a:endParaRPr lang="sv-SE" sz="24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endParaRPr lang="sv-SE" sz="24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 e-post, </a:t>
            </a:r>
            <a:r>
              <a:rPr lang="sv-SE" sz="24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mobilnummer</a:t>
            </a:r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</a:t>
            </a:r>
            <a:endParaRPr lang="sv-SE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sv-SE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v-SE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650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3FF7BBB4-E12E-438A-862D-CDED890B4558}"/>
              </a:ext>
            </a:extLst>
          </p:cNvPr>
          <p:cNvSpPr txBox="1"/>
          <p:nvPr/>
        </p:nvSpPr>
        <p:spPr>
          <a:xfrm>
            <a:off x="1066800" y="664094"/>
            <a:ext cx="9784080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3600" b="1">
                <a:latin typeface="Arial" panose="020B0604020202020204" pitchFamily="34" charset="0"/>
                <a:cs typeface="Arial" panose="020B0604020202020204" pitchFamily="34" charset="0"/>
              </a:rPr>
              <a:t>LEDARNA – VILKA ÄR VI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sv-SE" sz="3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egen basketbakgrund, familj, yrkesroll, ideella </a:t>
            </a:r>
            <a:r>
              <a:rPr lang="sv-SE" sz="24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etc</a:t>
            </a:r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</a:t>
            </a:r>
            <a:endParaRPr lang="sv-SE"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3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262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3FF7BBB4-E12E-438A-862D-CDED890B4558}"/>
              </a:ext>
            </a:extLst>
          </p:cNvPr>
          <p:cNvSpPr txBox="1"/>
          <p:nvPr/>
        </p:nvSpPr>
        <p:spPr>
          <a:xfrm>
            <a:off x="1203960" y="664094"/>
            <a:ext cx="9646920" cy="42469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sv-SE" sz="3600" b="1">
                <a:latin typeface="Arial" panose="020B0604020202020204" pitchFamily="34" charset="0"/>
                <a:cs typeface="Arial" panose="020B0604020202020204" pitchFamily="34" charset="0"/>
              </a:rPr>
              <a:t>ORGANISATION KRING LAGET</a:t>
            </a:r>
          </a:p>
          <a:p>
            <a:pPr algn="ctr"/>
            <a:endParaRPr lang="sv-SE"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24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Tränarna:</a:t>
            </a:r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</a:t>
            </a:r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Tränarna ansvarar för…</a:t>
            </a:r>
            <a:r>
              <a:rPr lang="sv-SE" sz="24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v-SE" sz="24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</a:t>
            </a:r>
            <a:endParaRPr lang="sv-SE" sz="24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v-SE" sz="24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2400" b="1">
                <a:effectLst/>
                <a:latin typeface="Arial"/>
                <a:ea typeface="Calibri" panose="020F0502020204030204" pitchFamily="34" charset="0"/>
                <a:cs typeface="Arial"/>
              </a:rPr>
              <a:t>Lagledare</a:t>
            </a:r>
            <a:r>
              <a:rPr lang="sv-SE" sz="2400">
                <a:effectLst/>
                <a:latin typeface="Arial"/>
                <a:ea typeface="Calibri" panose="020F0502020204030204" pitchFamily="34" charset="0"/>
                <a:cs typeface="Arial"/>
              </a:rPr>
              <a:t>: </a:t>
            </a:r>
            <a:r>
              <a:rPr lang="sv-SE" sz="2400">
                <a:effectLst/>
                <a:latin typeface="Arial"/>
                <a:ea typeface="Calibri" panose="020F0502020204030204" pitchFamily="34" charset="0"/>
                <a:cs typeface="Arial"/>
                <a:sym typeface="Symbol" panose="05050102010706020507" pitchFamily="18" charset="2"/>
              </a:rPr>
              <a:t></a:t>
            </a:r>
            <a:r>
              <a:rPr lang="sv-SE" sz="2400">
                <a:latin typeface="Arial"/>
                <a:ea typeface="Calibri" panose="020F0502020204030204" pitchFamily="34" charset="0"/>
                <a:cs typeface="Arial"/>
              </a:rPr>
              <a:t>Lagledarna</a:t>
            </a:r>
            <a:r>
              <a:rPr lang="sv-SE" sz="2400">
                <a:effectLst/>
                <a:latin typeface="Arial"/>
                <a:ea typeface="Calibri" panose="020F0502020204030204" pitchFamily="34" charset="0"/>
                <a:cs typeface="Arial"/>
              </a:rPr>
              <a:t> har hand om tillsättning av sekretariat vid hemmamatcher från U13 och uppåt…</a:t>
            </a:r>
            <a:r>
              <a:rPr lang="sv-SE" sz="2400" err="1">
                <a:effectLst/>
                <a:latin typeface="Arial"/>
                <a:ea typeface="Calibri" panose="020F0502020204030204" pitchFamily="34" charset="0"/>
                <a:cs typeface="Arial"/>
              </a:rPr>
              <a:t>etc</a:t>
            </a:r>
            <a:r>
              <a:rPr lang="sv-SE" sz="240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sv-SE" sz="2400" err="1">
                <a:effectLst/>
                <a:latin typeface="Arial"/>
                <a:ea typeface="Calibri" panose="020F0502020204030204" pitchFamily="34" charset="0"/>
                <a:cs typeface="Arial"/>
              </a:rPr>
              <a:t>etc</a:t>
            </a:r>
            <a:r>
              <a:rPr lang="sv-SE" sz="2400">
                <a:effectLst/>
                <a:latin typeface="Arial"/>
                <a:ea typeface="Calibri" panose="020F0502020204030204" pitchFamily="34" charset="0"/>
                <a:cs typeface="Arial"/>
                <a:sym typeface="Symbol" panose="05050102010706020507" pitchFamily="18" charset="2"/>
              </a:rPr>
              <a:t></a:t>
            </a:r>
            <a:br>
              <a:rPr lang="sv-SE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v-SE" sz="18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sv-SE" sz="3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61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3FF7BBB4-E12E-438A-862D-CDED890B4558}"/>
              </a:ext>
            </a:extLst>
          </p:cNvPr>
          <p:cNvSpPr txBox="1"/>
          <p:nvPr/>
        </p:nvSpPr>
        <p:spPr>
          <a:xfrm>
            <a:off x="1203960" y="664094"/>
            <a:ext cx="9646920" cy="60274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3600" b="1">
                <a:latin typeface="Arial" panose="020B0604020202020204" pitchFamily="34" charset="0"/>
                <a:cs typeface="Arial" panose="020B0604020202020204" pitchFamily="34" charset="0"/>
              </a:rPr>
              <a:t>FÖRENINGENS VÄRDEGRUND I LAGET</a:t>
            </a:r>
          </a:p>
          <a:p>
            <a:pPr algn="ctr"/>
            <a:endParaRPr lang="sv-SE" sz="3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Det här </a:t>
            </a:r>
            <a:r>
              <a:rPr lang="sv-SE" sz="24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är föreningens värdegrund: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v-SE" sz="24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v-SE" sz="24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… och s</a:t>
            </a:r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å här jobbar vi </a:t>
            </a:r>
            <a:r>
              <a:rPr lang="sv-SE" sz="24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för att säkerställa </a:t>
            </a:r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föreningens värdegrund i laget: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v-SE" sz="24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</a:t>
            </a:r>
            <a:endParaRPr lang="sv-SE" sz="24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endParaRPr lang="sv-SE" sz="3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865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3FF7BBB4-E12E-438A-862D-CDED890B4558}"/>
              </a:ext>
            </a:extLst>
          </p:cNvPr>
          <p:cNvSpPr txBox="1"/>
          <p:nvPr/>
        </p:nvSpPr>
        <p:spPr>
          <a:xfrm>
            <a:off x="1203960" y="664094"/>
            <a:ext cx="9646920" cy="35386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3600" b="1">
                <a:latin typeface="Arial" panose="020B0604020202020204" pitchFamily="34" charset="0"/>
                <a:cs typeface="Arial" panose="020B0604020202020204" pitchFamily="34" charset="0"/>
              </a:rPr>
              <a:t>ÅRETS SÄSONG</a:t>
            </a:r>
          </a:p>
          <a:p>
            <a:pPr algn="ctr"/>
            <a:endParaRPr lang="sv-SE" sz="3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Vad heter åldersgruppen, </a:t>
            </a:r>
            <a:r>
              <a:rPr lang="sv-SE" sz="24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eventuellt nya regler för åldersgruppen, etc</a:t>
            </a:r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</a:t>
            </a:r>
            <a:endParaRPr lang="sv-SE" sz="24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endParaRPr lang="sv-SE" sz="3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005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3FF7BBB4-E12E-438A-862D-CDED890B4558}"/>
              </a:ext>
            </a:extLst>
          </p:cNvPr>
          <p:cNvSpPr txBox="1"/>
          <p:nvPr/>
        </p:nvSpPr>
        <p:spPr>
          <a:xfrm>
            <a:off x="1203960" y="664094"/>
            <a:ext cx="9646920" cy="31434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3600" b="1">
                <a:latin typeface="Arial" panose="020B0604020202020204" pitchFamily="34" charset="0"/>
                <a:cs typeface="Arial" panose="020B0604020202020204" pitchFamily="34" charset="0"/>
              </a:rPr>
              <a:t>TRÄNINGAR</a:t>
            </a:r>
          </a:p>
          <a:p>
            <a:pPr algn="ctr"/>
            <a:endParaRPr lang="sv-SE" sz="3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T ex dagar, längd, hallar</a:t>
            </a:r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</a:t>
            </a:r>
            <a:endParaRPr lang="sv-SE" sz="24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endParaRPr lang="sv-SE" sz="3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940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3FF7BBB4-E12E-438A-862D-CDED890B4558}"/>
              </a:ext>
            </a:extLst>
          </p:cNvPr>
          <p:cNvSpPr txBox="1"/>
          <p:nvPr/>
        </p:nvSpPr>
        <p:spPr>
          <a:xfrm>
            <a:off x="1539240" y="755534"/>
            <a:ext cx="9646920" cy="39338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3600" b="1">
                <a:latin typeface="Arial" panose="020B0604020202020204" pitchFamily="34" charset="0"/>
                <a:cs typeface="Arial" panose="020B0604020202020204" pitchFamily="34" charset="0"/>
              </a:rPr>
              <a:t>REGLER SOM GÄLLER PÅ TRÄNING</a:t>
            </a:r>
          </a:p>
          <a:p>
            <a:pPr algn="ctr"/>
            <a:endParaRPr lang="sv-SE" sz="3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t ex fylld vattenflaska, samling 15 minuter före träning, meddela om man inte kan komma, drick aldrig ur varandras vattenflaskor, se till att ha ätit före träningen, ta med återhämtningsmål </a:t>
            </a:r>
            <a:r>
              <a:rPr lang="sv-SE" sz="24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etc</a:t>
            </a:r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</a:t>
            </a:r>
            <a:endParaRPr lang="sv-SE" sz="24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endParaRPr lang="sv-SE" sz="3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209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3FF7BBB4-E12E-438A-862D-CDED890B4558}"/>
              </a:ext>
            </a:extLst>
          </p:cNvPr>
          <p:cNvSpPr txBox="1"/>
          <p:nvPr/>
        </p:nvSpPr>
        <p:spPr>
          <a:xfrm>
            <a:off x="1539240" y="755534"/>
            <a:ext cx="9646920" cy="43290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3600" b="1">
                <a:latin typeface="Arial" panose="020B0604020202020204" pitchFamily="34" charset="0"/>
                <a:cs typeface="Arial" panose="020B0604020202020204" pitchFamily="34" charset="0"/>
              </a:rPr>
              <a:t>ANDRA IDROTTER</a:t>
            </a:r>
          </a:p>
          <a:p>
            <a:pPr algn="ctr"/>
            <a:endParaRPr lang="sv-SE" sz="3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Vi ser det som något positivt att spelarna håller på med flera idrotter parallellt. Men prioritera gärna matcherna/tävlingarna i de idrotter barnet är aktiv i, d v s välj gärna basketmatchen framför fotbollsträningen, eller gymnastikuppvisningen fram basketträningen.</a:t>
            </a:r>
            <a:endParaRPr lang="sv-SE" sz="24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endParaRPr lang="sv-SE" sz="3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377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3FF7BBB4-E12E-438A-862D-CDED890B4558}"/>
              </a:ext>
            </a:extLst>
          </p:cNvPr>
          <p:cNvSpPr txBox="1"/>
          <p:nvPr/>
        </p:nvSpPr>
        <p:spPr>
          <a:xfrm>
            <a:off x="1600200" y="496454"/>
            <a:ext cx="9646920" cy="6787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3600" b="1">
                <a:latin typeface="Arial" panose="020B0604020202020204" pitchFamily="34" charset="0"/>
                <a:cs typeface="Arial" panose="020B0604020202020204" pitchFamily="34" charset="0"/>
              </a:rPr>
              <a:t>REGLER VID SJUKDOM</a:t>
            </a:r>
            <a:br>
              <a:rPr lang="sv-SE" sz="3600" b="1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</a:t>
            </a:r>
            <a:r>
              <a:rPr lang="sv-SE" sz="2400">
                <a:latin typeface="Arial" panose="020B0604020202020204" pitchFamily="34" charset="0"/>
                <a:cs typeface="Arial" panose="020B0604020202020204" pitchFamily="34" charset="0"/>
              </a:rPr>
              <a:t>I Coronatider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400">
                <a:latin typeface="Arial" panose="020B0604020202020204" pitchFamily="34" charset="0"/>
                <a:cs typeface="Arial" panose="020B0604020202020204" pitchFamily="34" charset="0"/>
              </a:rPr>
              <a:t>Har du </a:t>
            </a:r>
            <a:r>
              <a:rPr lang="sv-SE" sz="2400" b="1">
                <a:latin typeface="Arial" panose="020B0604020202020204" pitchFamily="34" charset="0"/>
                <a:cs typeface="Arial" panose="020B0604020202020204" pitchFamily="34" charset="0"/>
              </a:rPr>
              <a:t>något </a:t>
            </a:r>
            <a:r>
              <a:rPr lang="sv-SE" sz="2400">
                <a:latin typeface="Arial" panose="020B0604020202020204" pitchFamily="34" charset="0"/>
                <a:cs typeface="Arial" panose="020B0604020202020204" pitchFamily="34" charset="0"/>
              </a:rPr>
              <a:t>symtom stannar du hemma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400">
                <a:latin typeface="Arial" panose="020B0604020202020204" pitchFamily="34" charset="0"/>
                <a:cs typeface="Arial" panose="020B0604020202020204" pitchFamily="34" charset="0"/>
              </a:rPr>
              <a:t>Symtomfri 48 timmar innan träning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sv-SE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>
                <a:latin typeface="Arial" panose="020B0604020202020204" pitchFamily="34" charset="0"/>
                <a:cs typeface="Arial" panose="020B0604020202020204" pitchFamily="34" charset="0"/>
              </a:rPr>
              <a:t>Efter Corona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>
                <a:latin typeface="Arial" panose="020B0604020202020204" pitchFamily="34" charset="0"/>
                <a:cs typeface="Arial" panose="020B0604020202020204" pitchFamily="34" charset="0"/>
              </a:rPr>
              <a:t>Stanna hemma 48 timmar efter magsjuka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>
                <a:latin typeface="Arial" panose="020B0604020202020204" pitchFamily="34" charset="0"/>
                <a:cs typeface="Arial" panose="020B0604020202020204" pitchFamily="34" charset="0"/>
              </a:rPr>
              <a:t>OK att träna och spela med lite snuva.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>
                <a:latin typeface="Arial" panose="020B0604020202020204" pitchFamily="34" charset="0"/>
                <a:cs typeface="Arial" panose="020B0604020202020204" pitchFamily="34" charset="0"/>
              </a:rPr>
              <a:t>Träningsförbud vid:</a:t>
            </a:r>
          </a:p>
          <a:p>
            <a:pPr lvl="2">
              <a:lnSpc>
                <a:spcPct val="150000"/>
              </a:lnSpc>
            </a:pPr>
            <a:r>
              <a:rPr lang="sv-SE" sz="2400">
                <a:latin typeface="Arial" panose="020B0604020202020204" pitchFamily="34" charset="0"/>
                <a:cs typeface="Arial" panose="020B0604020202020204" pitchFamily="34" charset="0"/>
              </a:rPr>
              <a:t>Halsont vid träningstid</a:t>
            </a:r>
          </a:p>
          <a:p>
            <a:pPr lvl="2">
              <a:lnSpc>
                <a:spcPct val="150000"/>
              </a:lnSpc>
            </a:pPr>
            <a:r>
              <a:rPr lang="sv-SE" sz="2400">
                <a:latin typeface="Arial" panose="020B0604020202020204" pitchFamily="34" charset="0"/>
                <a:cs typeface="Arial" panose="020B0604020202020204" pitchFamily="34" charset="0"/>
              </a:rPr>
              <a:t>Feber</a:t>
            </a:r>
            <a:r>
              <a:rPr lang="sv-SE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</a:t>
            </a:r>
            <a:endParaRPr lang="sv-SE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sv-SE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260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B69CC6142493B4B9E72BB9AAF75A354" ma:contentTypeVersion="13" ma:contentTypeDescription="Skapa ett nytt dokument." ma:contentTypeScope="" ma:versionID="63e809e6fb0ab212d53a4bbfa80a1c77">
  <xsd:schema xmlns:xsd="http://www.w3.org/2001/XMLSchema" xmlns:xs="http://www.w3.org/2001/XMLSchema" xmlns:p="http://schemas.microsoft.com/office/2006/metadata/properties" xmlns:ns2="3f2f59d6-af6c-49ea-999e-f75f0ee57c3a" xmlns:ns3="64f60f7c-22cd-4dd7-9f4f-9970f42f8f86" targetNamespace="http://schemas.microsoft.com/office/2006/metadata/properties" ma:root="true" ma:fieldsID="fd6310e83cb51291e45c44b4400a306b" ns2:_="" ns3:_="">
    <xsd:import namespace="3f2f59d6-af6c-49ea-999e-f75f0ee57c3a"/>
    <xsd:import namespace="64f60f7c-22cd-4dd7-9f4f-9970f42f8f8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2f59d6-af6c-49ea-999e-f75f0ee57c3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f60f7c-22cd-4dd7-9f4f-9970f42f8f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53AD9C-80D3-4672-9A82-D0339BE4F9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A20591-2D4D-47CC-91D5-74872D2D2D2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7B2E0AC-D1C1-4DF7-96AC-B92B2888DE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2f59d6-af6c-49ea-999e-f75f0ee57c3a"/>
    <ds:schemaRef ds:uri="64f60f7c-22cd-4dd7-9f4f-9970f42f8f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</Words>
  <Application>Microsoft Office PowerPoint</Application>
  <PresentationFormat>Bredbild</PresentationFormat>
  <Paragraphs>85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Wingdings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Thomas Göransson (Basket)</dc:creator>
  <cp:lastModifiedBy>Annica Bergman (Basket)</cp:lastModifiedBy>
  <cp:revision>2</cp:revision>
  <dcterms:created xsi:type="dcterms:W3CDTF">2020-08-20T13:54:27Z</dcterms:created>
  <dcterms:modified xsi:type="dcterms:W3CDTF">2022-12-27T09:22:18Z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0x0101006B69CC6142493B4B9E72BB9AAF75A354</vt:lpwstr>
  </property>
</Properties>
</file>